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9" r:id="rId4"/>
    <p:sldId id="258" r:id="rId5"/>
    <p:sldId id="281" r:id="rId6"/>
    <p:sldId id="270" r:id="rId7"/>
    <p:sldId id="280" r:id="rId8"/>
    <p:sldId id="271" r:id="rId9"/>
    <p:sldId id="272" r:id="rId10"/>
    <p:sldId id="279" r:id="rId11"/>
    <p:sldId id="273" r:id="rId12"/>
    <p:sldId id="274" r:id="rId13"/>
    <p:sldId id="275" r:id="rId14"/>
    <p:sldId id="267" r:id="rId15"/>
    <p:sldId id="277" r:id="rId16"/>
    <p:sldId id="276" r:id="rId17"/>
    <p:sldId id="269" r:id="rId18"/>
    <p:sldId id="278" r:id="rId19"/>
    <p:sldId id="282" r:id="rId20"/>
    <p:sldId id="283" r:id="rId21"/>
    <p:sldId id="284" r:id="rId22"/>
    <p:sldId id="285" r:id="rId23"/>
    <p:sldId id="288" r:id="rId24"/>
    <p:sldId id="28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663"/>
    <a:srgbClr val="FFC000"/>
    <a:srgbClr val="00AEF0"/>
    <a:srgbClr val="DB25B8"/>
    <a:srgbClr val="A8DF2D"/>
    <a:srgbClr val="79E22A"/>
    <a:srgbClr val="9EE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90" d="100"/>
          <a:sy n="90" d="100"/>
        </p:scale>
        <p:origin x="6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/>
              <a:t>Yearly</a:t>
            </a:r>
            <a:r>
              <a:rPr lang="en-US" sz="3200" baseline="0" dirty="0"/>
              <a:t> Spending </a:t>
            </a:r>
            <a:endParaRPr lang="en-US" sz="32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8.3479535306526104E-2"/>
          <c:y val="0.10531728875484353"/>
          <c:w val="0.90030225449533419"/>
          <c:h val="0.78020302410135733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Prescription and drugs per year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lumMod val="100000"/>
                  </a:schemeClr>
                </a:gs>
                <a:gs pos="78000">
                  <a:schemeClr val="accent1">
                    <a:shade val="94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strRef>
              <c:f>Sheet1!$A$2:$A$4</c:f>
              <c:strCache>
                <c:ptCount val="3"/>
                <c:pt idx="0">
                  <c:v>Normal-weight Individual</c:v>
                </c:pt>
                <c:pt idx="1">
                  <c:v>Obese Individual</c:v>
                </c:pt>
                <c:pt idx="2">
                  <c:v>Difference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 formatCode="&quot;$&quot;#,##0_);[Red]\(&quot;$&quot;#,##0\)">
                  <c:v>700</c:v>
                </c:pt>
                <c:pt idx="1">
                  <c:v>1300</c:v>
                </c:pt>
                <c:pt idx="2">
                  <c:v>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BD-4EEA-A196-E272CDEE32E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Medical Expenditures per year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6000"/>
                    <a:lumMod val="100000"/>
                  </a:schemeClr>
                </a:gs>
                <a:gs pos="78000">
                  <a:schemeClr val="accent2">
                    <a:shade val="94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strRef>
              <c:f>Sheet1!$A$2:$A$4</c:f>
              <c:strCache>
                <c:ptCount val="3"/>
                <c:pt idx="0">
                  <c:v>Normal-weight Individual</c:v>
                </c:pt>
                <c:pt idx="1">
                  <c:v>Obese Individual</c:v>
                </c:pt>
                <c:pt idx="2">
                  <c:v>Difference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 formatCode="&quot;$&quot;#,##0_);[Red]\(&quot;$&quot;#,##0\)">
                  <c:v>3400</c:v>
                </c:pt>
                <c:pt idx="1">
                  <c:v>4870</c:v>
                </c:pt>
                <c:pt idx="2">
                  <c:v>1470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3BD-4EEA-A196-E272CDEE32E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Medicare USD/per year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96000"/>
                    <a:lumMod val="100000"/>
                  </a:schemeClr>
                </a:gs>
                <a:gs pos="78000">
                  <a:schemeClr val="accent3">
                    <a:shade val="94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strRef>
              <c:f>Sheet1!$A$2:$A$4</c:f>
              <c:strCache>
                <c:ptCount val="3"/>
                <c:pt idx="0">
                  <c:v>Normal-weight Individual</c:v>
                </c:pt>
                <c:pt idx="1">
                  <c:v>Obese Individual</c:v>
                </c:pt>
                <c:pt idx="2">
                  <c:v>Difference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 formatCode="&quot;$&quot;#,##0_);[Red]\(&quot;$&quot;#,##0\)">
                  <c:v>4700</c:v>
                </c:pt>
                <c:pt idx="1">
                  <c:v>6400</c:v>
                </c:pt>
                <c:pt idx="2">
                  <c:v>1700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3BD-4EEA-A196-E272CDEE32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74567848"/>
        <c:axId val="674568176"/>
        <c:axId val="0"/>
      </c:bar3DChart>
      <c:catAx>
        <c:axId val="674567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r="5400000" sx="2000" sy="2000" algn="ctr" rotWithShape="0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+mn-cs"/>
              </a:defRPr>
            </a:pPr>
            <a:endParaRPr lang="en-US"/>
          </a:p>
        </c:txPr>
        <c:crossAx val="674568176"/>
        <c:crosses val="autoZero"/>
        <c:auto val="1"/>
        <c:lblAlgn val="ctr"/>
        <c:lblOffset val="100"/>
        <c:noMultiLvlLbl val="0"/>
      </c:catAx>
      <c:valAx>
        <c:axId val="674568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_);[Red]\(&quot;$&quot;#,##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4567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1011782924815603"/>
          <c:y val="4.3012693976546751E-2"/>
          <c:w val="0.28120380750164575"/>
          <c:h val="0.2778479078930859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19.png>
</file>

<file path=ppt/media/image2.jpg>
</file>

<file path=ppt/media/image20.png>
</file>

<file path=ppt/media/image21.png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417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075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1709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189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2391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689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586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455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91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69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513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512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437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838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421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49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0A44F-0295-4973-8B35-896AFA5106C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87EF95D-E4BC-4E80-BDA9-42FBECD52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20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gi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0" y="3015853"/>
            <a:ext cx="7372350" cy="414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61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Diagonal Corners Snipped 12"/>
          <p:cNvSpPr/>
          <p:nvPr/>
        </p:nvSpPr>
        <p:spPr>
          <a:xfrm>
            <a:off x="390082" y="445332"/>
            <a:ext cx="4887771" cy="116293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03288" y="513718"/>
            <a:ext cx="8596668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2 Choices?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431" y="2424546"/>
            <a:ext cx="6907327" cy="42847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0230" y="4467315"/>
            <a:ext cx="7228394" cy="44838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541" y="1937401"/>
            <a:ext cx="2678912" cy="35718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186979" y="2417528"/>
            <a:ext cx="176522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  <a:bevelB w="38100" h="38100"/>
            </a:sp3d>
          </a:bodyPr>
          <a:lstStyle/>
          <a:p>
            <a:r>
              <a:rPr lang="en-US" sz="28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DINPro-Black" panose="02000503030000020004" pitchFamily="50" charset="0"/>
                <a:ea typeface="Adobe Gothic Std B" panose="020B0800000000000000" pitchFamily="34" charset="-128"/>
              </a:rPr>
              <a:t>OUR IDEA</a:t>
            </a:r>
          </a:p>
        </p:txBody>
      </p:sp>
    </p:spTree>
    <p:extLst>
      <p:ext uri="{BB962C8B-B14F-4D97-AF65-F5344CB8AC3E}">
        <p14:creationId xmlns:p14="http://schemas.microsoft.com/office/powerpoint/2010/main" val="2197158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Diagonal Corner Rectangle 1"/>
          <p:cNvSpPr/>
          <p:nvPr/>
        </p:nvSpPr>
        <p:spPr>
          <a:xfrm flipH="1">
            <a:off x="390082" y="2022764"/>
            <a:ext cx="7213876" cy="3685309"/>
          </a:xfrm>
          <a:prstGeom prst="snip2DiagRec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/>
          <a:scene3d>
            <a:camera prst="orthographicFront"/>
            <a:lightRig rig="threePt" dir="t"/>
          </a:scene3d>
          <a:sp3d>
            <a:bevelT w="101600" prst="riblet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Diagonal Corners Snipped 12"/>
          <p:cNvSpPr/>
          <p:nvPr/>
        </p:nvSpPr>
        <p:spPr>
          <a:xfrm>
            <a:off x="390083" y="445332"/>
            <a:ext cx="7438466" cy="116293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471658" y="557831"/>
            <a:ext cx="8596668" cy="1050431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 lnSpcReduction="10000"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Current </a:t>
            </a:r>
            <a:r>
              <a:rPr lang="en-US" sz="6600" dirty="0" err="1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UberEATS</a:t>
            </a:r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794" y="1203158"/>
            <a:ext cx="2602558" cy="253013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549" y="547355"/>
            <a:ext cx="4796588" cy="63106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7309" y="2143971"/>
            <a:ext cx="7191240" cy="3210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Blip>
                <a:blip r:embed="rId4"/>
              </a:buBlip>
            </a:pPr>
            <a:r>
              <a:rPr lang="en-US" sz="2400" dirty="0"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Any participating restaurants (near-by) </a:t>
            </a:r>
          </a:p>
          <a:p>
            <a:pPr marL="342900" indent="-342900">
              <a:lnSpc>
                <a:spcPct val="300000"/>
              </a:lnSpc>
              <a:buBlip>
                <a:blip r:embed="rId4"/>
              </a:buBlip>
            </a:pPr>
            <a:r>
              <a:rPr lang="en-US" sz="2400" dirty="0"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Any type of food.</a:t>
            </a:r>
          </a:p>
          <a:p>
            <a:pPr marL="342900" indent="-342900">
              <a:lnSpc>
                <a:spcPct val="300000"/>
              </a:lnSpc>
              <a:buBlip>
                <a:blip r:embed="rId4"/>
              </a:buBlip>
            </a:pPr>
            <a:r>
              <a:rPr lang="en-US" sz="2400" dirty="0"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Get the food to your doorstep</a:t>
            </a:r>
          </a:p>
        </p:txBody>
      </p:sp>
    </p:spTree>
    <p:extLst>
      <p:ext uri="{BB962C8B-B14F-4D97-AF65-F5344CB8AC3E}">
        <p14:creationId xmlns:p14="http://schemas.microsoft.com/office/powerpoint/2010/main" val="4168171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131" y="1197933"/>
            <a:ext cx="2627572" cy="4671239"/>
          </a:xfrm>
          <a:prstGeom prst="rect">
            <a:avLst/>
          </a:prstGeom>
        </p:spPr>
      </p:pic>
      <p:sp>
        <p:nvSpPr>
          <p:cNvPr id="13" name="Rectangle: Diagonal Corners Snipped 12"/>
          <p:cNvSpPr/>
          <p:nvPr/>
        </p:nvSpPr>
        <p:spPr>
          <a:xfrm>
            <a:off x="390082" y="445332"/>
            <a:ext cx="7037413" cy="116293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85917" y="455703"/>
            <a:ext cx="7422423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Current </a:t>
            </a:r>
            <a:r>
              <a:rPr lang="en-US" sz="6600" dirty="0" err="1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MyPlate</a:t>
            </a:r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7942" y="533401"/>
            <a:ext cx="4807195" cy="6324600"/>
          </a:xfrm>
          <a:prstGeom prst="rect">
            <a:avLst/>
          </a:prstGeom>
        </p:spPr>
      </p:pic>
      <p:sp>
        <p:nvSpPr>
          <p:cNvPr id="7" name="Snip Diagonal Corner Rectangle 6"/>
          <p:cNvSpPr/>
          <p:nvPr/>
        </p:nvSpPr>
        <p:spPr>
          <a:xfrm flipH="1">
            <a:off x="390082" y="2022764"/>
            <a:ext cx="7037412" cy="4549486"/>
          </a:xfrm>
          <a:prstGeom prst="snip2DiagRec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/>
          <a:scene3d>
            <a:camera prst="orthographicFront"/>
            <a:lightRig rig="threePt" dir="t"/>
          </a:scene3d>
          <a:sp3d>
            <a:bevelT w="101600" prst="riblet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72331" y="2052743"/>
            <a:ext cx="5739305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Blip>
                <a:blip r:embed="rId4"/>
              </a:buBlip>
            </a:pPr>
            <a:r>
              <a:rPr lang="en-US" sz="2800" dirty="0"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Contains calories tracking </a:t>
            </a:r>
          </a:p>
          <a:p>
            <a:pPr marL="457200" indent="-457200">
              <a:lnSpc>
                <a:spcPct val="200000"/>
              </a:lnSpc>
              <a:buBlip>
                <a:blip r:embed="rId4"/>
              </a:buBlip>
            </a:pPr>
            <a:r>
              <a:rPr lang="en-US" sz="2800" dirty="0"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Gives out encouraging plans </a:t>
            </a:r>
          </a:p>
          <a:p>
            <a:pPr marL="457200" indent="-457200">
              <a:lnSpc>
                <a:spcPct val="200000"/>
              </a:lnSpc>
              <a:buBlip>
                <a:blip r:embed="rId4"/>
              </a:buBlip>
            </a:pPr>
            <a:r>
              <a:rPr lang="en-US" sz="2800" dirty="0"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Nutritionist assistance program </a:t>
            </a:r>
          </a:p>
          <a:p>
            <a:pPr marL="457200" indent="-457200">
              <a:lnSpc>
                <a:spcPct val="200000"/>
              </a:lnSpc>
              <a:buBlip>
                <a:blip r:embed="rId4"/>
              </a:buBlip>
            </a:pPr>
            <a:r>
              <a:rPr lang="en-US" sz="2800" dirty="0"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Work out plans and/or tips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Kozuka Gothic Pr6N R" panose="020B0400000000000000" pitchFamily="34" charset="-128"/>
              <a:ea typeface="Kozuka Gothic Pr6N R" panose="020B0400000000000000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52" y="5639615"/>
            <a:ext cx="3255472" cy="8824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515" y="5342710"/>
            <a:ext cx="2886265" cy="1515290"/>
          </a:xfrm>
          <a:prstGeom prst="rect">
            <a:avLst/>
          </a:prstGeom>
        </p:spPr>
      </p:pic>
      <p:sp>
        <p:nvSpPr>
          <p:cNvPr id="9" name="Heart 8"/>
          <p:cNvSpPr/>
          <p:nvPr/>
        </p:nvSpPr>
        <p:spPr>
          <a:xfrm>
            <a:off x="3676264" y="5693402"/>
            <a:ext cx="351539" cy="351539"/>
          </a:xfrm>
          <a:prstGeom prst="hear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66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Diagonal Corners Snipped 12"/>
          <p:cNvSpPr/>
          <p:nvPr/>
        </p:nvSpPr>
        <p:spPr>
          <a:xfrm>
            <a:off x="454250" y="463421"/>
            <a:ext cx="9668318" cy="78991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nip Diagonal Corner Rectangle 3"/>
          <p:cNvSpPr/>
          <p:nvPr/>
        </p:nvSpPr>
        <p:spPr>
          <a:xfrm flipH="1">
            <a:off x="454249" y="2028711"/>
            <a:ext cx="5742863" cy="4181589"/>
          </a:xfrm>
          <a:prstGeom prst="snip2DiagRec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/>
          <a:scene3d>
            <a:camera prst="orthographicFront"/>
            <a:lightRig rig="threePt" dir="t"/>
          </a:scene3d>
          <a:sp3d>
            <a:bevelT w="101600" prst="riblet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783070" y="2297112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Help people track their calorie intake</a:t>
            </a: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Limit the food options to healthy foods</a:t>
            </a: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Gives out encouraging plans </a:t>
            </a: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Nutritionist assistance program </a:t>
            </a: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No temptations</a:t>
            </a: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Get the healthy food to your doorstep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775" y="789910"/>
            <a:ext cx="4004939" cy="6068090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18419" y="574842"/>
            <a:ext cx="9539981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 fontScale="70000" lnSpcReduction="20000"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Combining </a:t>
            </a:r>
            <a:r>
              <a:rPr lang="en-US" sz="6600" dirty="0" err="1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UberEATS</a:t>
            </a:r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 and </a:t>
            </a:r>
            <a:r>
              <a:rPr lang="en-US" sz="6600" dirty="0" err="1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MyPlate</a:t>
            </a:r>
            <a:endParaRPr lang="en-US" sz="6600" dirty="0">
              <a:solidFill>
                <a:srgbClr val="003663"/>
              </a:solidFill>
              <a:latin typeface="Kozuka Gothic Pr6N B" panose="020B0800000000000000" pitchFamily="34" charset="-128"/>
              <a:ea typeface="Kozuka Gothic Pr6N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3640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Diagonal Corners Snipped 5"/>
          <p:cNvSpPr/>
          <p:nvPr/>
        </p:nvSpPr>
        <p:spPr>
          <a:xfrm>
            <a:off x="1056669" y="451954"/>
            <a:ext cx="8596668" cy="2644172"/>
          </a:xfrm>
          <a:prstGeom prst="snip2DiagRect">
            <a:avLst/>
          </a:prstGeom>
          <a:solidFill>
            <a:srgbClr val="DB25B8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056669" y="453240"/>
            <a:ext cx="8596668" cy="1320800"/>
          </a:xfrm>
        </p:spPr>
        <p:txBody>
          <a:bodyPr>
            <a:noAutofit/>
            <a:scene3d>
              <a:camera prst="orthographicFront"/>
              <a:lightRig rig="sunrise" dir="t"/>
            </a:scene3d>
            <a:sp3d extrusionH="57150" prstMaterial="plastic">
              <a:bevelT w="50800" h="38100" prst="riblet"/>
              <a:bevelB w="50800" h="38100" prst="riblet"/>
            </a:sp3d>
          </a:bodyPr>
          <a:lstStyle/>
          <a:p>
            <a:pPr algn="ctr"/>
            <a:r>
              <a:rPr lang="en-US" sz="7200" dirty="0">
                <a:solidFill>
                  <a:srgbClr val="FFC000"/>
                </a:solidFill>
                <a:latin typeface="Britannic Bold" panose="020B0903060703020204" pitchFamily="34" charset="0"/>
                <a:ea typeface="Adobe Heiti Std R" panose="020B0400000000000000" pitchFamily="34" charset="-128"/>
                <a:cs typeface="Adobe Hebrew" panose="02040503050201020203" pitchFamily="18" charset="-79"/>
              </a:rPr>
              <a:t>How do we get people interested?</a:t>
            </a:r>
            <a:endParaRPr lang="en-US" sz="7200" dirty="0">
              <a:solidFill>
                <a:srgbClr val="FFC000"/>
              </a:solidFill>
              <a:latin typeface="Britannic Bold" panose="020B0903060703020204" pitchFamily="34" charset="0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80650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Diagonal Corners Snipped 6"/>
          <p:cNvSpPr/>
          <p:nvPr/>
        </p:nvSpPr>
        <p:spPr>
          <a:xfrm flipH="1">
            <a:off x="2983831" y="3339104"/>
            <a:ext cx="7331243" cy="1335669"/>
          </a:xfrm>
          <a:prstGeom prst="snip2DiagRect">
            <a:avLst/>
          </a:prstGeom>
          <a:solidFill>
            <a:srgbClr val="FFC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v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372121" y="3353973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  <a:scene3d>
              <a:camera prst="orthographicFront"/>
              <a:lightRig rig="sunrise" dir="t"/>
            </a:scene3d>
            <a:sp3d extrusionH="57150" prstMaterial="plastic">
              <a:bevelT w="50800" h="38100" prst="riblet"/>
              <a:bevelB w="50800" h="38100" prst="riblet"/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7200" dirty="0">
                <a:solidFill>
                  <a:srgbClr val="DB25B8"/>
                </a:solidFill>
                <a:latin typeface="Britannic Bold" panose="020B0903060703020204" pitchFamily="34" charset="0"/>
                <a:ea typeface="Adobe Heiti Std R" panose="020B0400000000000000" pitchFamily="34" charset="-128"/>
                <a:cs typeface="Adobe Hebrew" panose="02040503050201020203" pitchFamily="18" charset="-79"/>
              </a:rPr>
              <a:t>Through Peers!</a:t>
            </a:r>
            <a:endParaRPr lang="en-US" sz="7200" dirty="0">
              <a:solidFill>
                <a:srgbClr val="DB25B8"/>
              </a:solidFill>
              <a:latin typeface="Britannic Bold" panose="020B0903060703020204" pitchFamily="34" charset="0"/>
              <a:ea typeface="Adobe Heiti Std R" panose="020B0400000000000000" pitchFamily="34" charset="-128"/>
            </a:endParaRPr>
          </a:p>
        </p:txBody>
      </p:sp>
      <p:sp>
        <p:nvSpPr>
          <p:cNvPr id="8" name="Rectangle: Diagonal Corners Snipped 5"/>
          <p:cNvSpPr/>
          <p:nvPr/>
        </p:nvSpPr>
        <p:spPr>
          <a:xfrm>
            <a:off x="1056669" y="451954"/>
            <a:ext cx="8596668" cy="2644172"/>
          </a:xfrm>
          <a:prstGeom prst="snip2DiagRect">
            <a:avLst/>
          </a:prstGeom>
          <a:solidFill>
            <a:srgbClr val="DB25B8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056669" y="45324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  <a:scene3d>
              <a:camera prst="orthographicFront"/>
              <a:lightRig rig="sunrise" dir="t"/>
            </a:scene3d>
            <a:sp3d extrusionH="57150" prstMaterial="plastic">
              <a:bevelT w="50800" h="38100" prst="riblet"/>
              <a:bevelB w="50800" h="38100" prst="riblet"/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7200">
                <a:solidFill>
                  <a:srgbClr val="FFC000"/>
                </a:solidFill>
                <a:latin typeface="Britannic Bold" panose="020B0903060703020204" pitchFamily="34" charset="0"/>
                <a:ea typeface="Adobe Heiti Std R" panose="020B0400000000000000" pitchFamily="34" charset="-128"/>
                <a:cs typeface="Adobe Hebrew" panose="02040503050201020203" pitchFamily="18" charset="-79"/>
              </a:rPr>
              <a:t>How do we get people interested?</a:t>
            </a:r>
            <a:endParaRPr lang="en-US" sz="7200" dirty="0">
              <a:solidFill>
                <a:srgbClr val="FFC000"/>
              </a:solidFill>
              <a:latin typeface="Britannic Bold" panose="020B0903060703020204" pitchFamily="34" charset="0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1110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Diagonal Corners Snipped 12"/>
          <p:cNvSpPr/>
          <p:nvPr/>
        </p:nvSpPr>
        <p:spPr>
          <a:xfrm>
            <a:off x="414670" y="316995"/>
            <a:ext cx="5550195" cy="1341684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nip Diagonal Corner Rectangle 4"/>
          <p:cNvSpPr/>
          <p:nvPr/>
        </p:nvSpPr>
        <p:spPr>
          <a:xfrm flipH="1">
            <a:off x="390081" y="2022764"/>
            <a:ext cx="5574783" cy="3685309"/>
          </a:xfrm>
          <a:prstGeom prst="snip2DiagRec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/>
          <a:scene3d>
            <a:camera prst="orthographicFront"/>
            <a:lightRig rig="threePt" dir="t"/>
          </a:scene3d>
          <a:sp3d>
            <a:bevelT w="101600" prst="riblet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04454" y="2239842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Blip>
                <a:blip r:embed="rId2"/>
              </a:buBlip>
            </a:pPr>
            <a:r>
              <a:rPr lang="en-US" sz="24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Can connect with friend</a:t>
            </a:r>
          </a:p>
          <a:p>
            <a:pPr>
              <a:lnSpc>
                <a:spcPct val="250000"/>
              </a:lnSpc>
              <a:buBlip>
                <a:blip r:embed="rId2"/>
              </a:buBlip>
            </a:pPr>
            <a:r>
              <a:rPr lang="en-US" sz="24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Find workout buddies</a:t>
            </a:r>
          </a:p>
          <a:p>
            <a:pPr>
              <a:lnSpc>
                <a:spcPct val="250000"/>
              </a:lnSpc>
              <a:buBlip>
                <a:blip r:embed="rId2"/>
              </a:buBlip>
            </a:pPr>
            <a:r>
              <a:rPr lang="en-US" sz="24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Follow Inspirations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14671" y="445332"/>
            <a:ext cx="7422423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Social Media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557" y="564235"/>
            <a:ext cx="3602456" cy="56867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478" y="2029705"/>
            <a:ext cx="2924472" cy="275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30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Diagonal Corners Snipped 6"/>
          <p:cNvSpPr/>
          <p:nvPr/>
        </p:nvSpPr>
        <p:spPr>
          <a:xfrm>
            <a:off x="390081" y="1364854"/>
            <a:ext cx="11657539" cy="1169799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831" y="3632855"/>
            <a:ext cx="5760969" cy="3240545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89887" y="1440990"/>
            <a:ext cx="11956855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1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Process that used to be ‘solo’…</a:t>
            </a:r>
          </a:p>
        </p:txBody>
      </p:sp>
    </p:spTree>
    <p:extLst>
      <p:ext uri="{BB962C8B-B14F-4D97-AF65-F5344CB8AC3E}">
        <p14:creationId xmlns:p14="http://schemas.microsoft.com/office/powerpoint/2010/main" val="2447245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Diagonal Corners Snipped 6"/>
          <p:cNvSpPr/>
          <p:nvPr/>
        </p:nvSpPr>
        <p:spPr>
          <a:xfrm>
            <a:off x="390081" y="1364854"/>
            <a:ext cx="11657539" cy="203607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831" y="3632855"/>
            <a:ext cx="5760969" cy="32405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039" y="3851000"/>
            <a:ext cx="4985339" cy="280425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669" y="3694041"/>
            <a:ext cx="4717499" cy="2653593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668282" y="1419725"/>
            <a:ext cx="11956855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1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Process that used to be ‘solo’…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448859" y="2223863"/>
            <a:ext cx="9539981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 fontScale="92500"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can be done with friends!</a:t>
            </a:r>
          </a:p>
        </p:txBody>
      </p:sp>
    </p:spTree>
    <p:extLst>
      <p:ext uri="{BB962C8B-B14F-4D97-AF65-F5344CB8AC3E}">
        <p14:creationId xmlns:p14="http://schemas.microsoft.com/office/powerpoint/2010/main" val="58957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Diagonal Corners Snipped 3"/>
          <p:cNvSpPr/>
          <p:nvPr/>
        </p:nvSpPr>
        <p:spPr>
          <a:xfrm>
            <a:off x="607215" y="1082702"/>
            <a:ext cx="8403435" cy="2089322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88274" y="1082702"/>
            <a:ext cx="16939940" cy="2602668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Ugly Truth</a:t>
            </a:r>
          </a:p>
        </p:txBody>
      </p:sp>
      <p:sp>
        <p:nvSpPr>
          <p:cNvPr id="9" name="Snip Diagonal Corner Rectangle 8"/>
          <p:cNvSpPr/>
          <p:nvPr/>
        </p:nvSpPr>
        <p:spPr>
          <a:xfrm rot="10800000" flipH="1">
            <a:off x="3105150" y="3304369"/>
            <a:ext cx="7800973" cy="1796761"/>
          </a:xfrm>
          <a:prstGeom prst="snip2DiagRec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>
            <a:outerShdw blurRad="76200" dist="889000" dir="8100000" sy="-23000" kx="800400" algn="br" rotWithShape="0">
              <a:prstClr val="black">
                <a:alpha val="60000"/>
              </a:prstClr>
            </a:outerShdw>
          </a:effectLst>
          <a:scene3d>
            <a:camera prst="orthographicFront"/>
            <a:lightRig rig="threePt" dir="t"/>
          </a:scene3d>
          <a:sp3d>
            <a:bevelT w="101600" prst="riblet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359999" y="3685370"/>
            <a:ext cx="16939940" cy="2602668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Obesity costs a lot!</a:t>
            </a:r>
          </a:p>
        </p:txBody>
      </p:sp>
    </p:spTree>
    <p:extLst>
      <p:ext uri="{BB962C8B-B14F-4D97-AF65-F5344CB8AC3E}">
        <p14:creationId xmlns:p14="http://schemas.microsoft.com/office/powerpoint/2010/main" val="2077082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/>
          <p:cNvSpPr/>
          <p:nvPr/>
        </p:nvSpPr>
        <p:spPr>
          <a:xfrm>
            <a:off x="908863" y="4604083"/>
            <a:ext cx="3818021" cy="1700463"/>
          </a:xfrm>
          <a:prstGeom prst="roundRect">
            <a:avLst/>
          </a:prstGeom>
          <a:solidFill>
            <a:schemeClr val="bg1">
              <a:lumMod val="85000"/>
            </a:schemeClr>
          </a:solidFill>
          <a:scene3d>
            <a:camera prst="orthographicFront"/>
            <a:lightRig rig="glow" dir="t"/>
          </a:scene3d>
          <a:sp3d contourW="12700" prstMaterial="powder">
            <a:bevelT w="101600" prst="riblet"/>
            <a:bevelB w="101600" prst="riblet"/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5350" y="358396"/>
            <a:ext cx="6849979" cy="15063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  <a:scene3d>
              <a:camera prst="orthographicFront"/>
              <a:lightRig rig="sunrise" dir="t"/>
            </a:scene3d>
            <a:sp3d extrusionH="57150" prstMaterial="plastic">
              <a:bevelT w="50800" h="38100" prst="riblet"/>
              <a:bevelB w="50800" h="38100" prst="riblet"/>
            </a:sp3d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9600" dirty="0">
                <a:solidFill>
                  <a:srgbClr val="FFC000"/>
                </a:solidFill>
                <a:latin typeface="Britannic Bold" panose="020B0903060703020204" pitchFamily="34" charset="0"/>
                <a:ea typeface="Kozuka Gothic Pr6N B" panose="020B0800000000000000" pitchFamily="34" charset="-128"/>
              </a:rPr>
              <a:t>Fit to Fit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411339" y="4806432"/>
            <a:ext cx="8596668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b">
            <a:no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Ahmed Hussein</a:t>
            </a:r>
          </a:p>
          <a:p>
            <a:pPr algn="ctr"/>
            <a:r>
              <a:rPr lang="en-US" sz="2800" dirty="0" err="1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Subrata</a:t>
            </a:r>
            <a:r>
              <a:rPr lang="en-US" sz="28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 Kumar </a:t>
            </a:r>
            <a:r>
              <a:rPr lang="en-US" sz="2800" dirty="0" err="1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Lahiri</a:t>
            </a:r>
            <a:endParaRPr lang="en-US" sz="2800" dirty="0">
              <a:solidFill>
                <a:srgbClr val="003663"/>
              </a:solidFill>
              <a:latin typeface="Kozuka Gothic Pr6N B" panose="020B0800000000000000" pitchFamily="34" charset="-128"/>
              <a:ea typeface="Kozuka Gothic Pr6N B" panose="020B0800000000000000" pitchFamily="34" charset="-128"/>
            </a:endParaRPr>
          </a:p>
          <a:p>
            <a:pPr algn="ctr"/>
            <a:r>
              <a:rPr lang="en-US" sz="28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Hussein </a:t>
            </a:r>
            <a:r>
              <a:rPr lang="en-US" sz="2800" dirty="0" err="1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Abdullahi</a:t>
            </a:r>
            <a:endParaRPr lang="en-US" sz="2800" dirty="0">
              <a:solidFill>
                <a:srgbClr val="003663"/>
              </a:solidFill>
              <a:latin typeface="Kozuka Gothic Pr6N B" panose="020B0800000000000000" pitchFamily="34" charset="-128"/>
              <a:ea typeface="Kozuka Gothic Pr6N B" panose="020B0800000000000000" pitchFamily="34" charset="-128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554" y="978039"/>
            <a:ext cx="2846352" cy="532650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811" y="299869"/>
            <a:ext cx="3281194" cy="614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982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Snip Diagonal Corner Rectangle 9"/>
          <p:cNvSpPr/>
          <p:nvPr/>
        </p:nvSpPr>
        <p:spPr>
          <a:xfrm rot="10800000">
            <a:off x="1307804" y="5691492"/>
            <a:ext cx="9356651" cy="592350"/>
          </a:xfrm>
          <a:prstGeom prst="snip2DiagRec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/>
          <a:scene3d>
            <a:camera prst="orthographicFront"/>
            <a:lightRig rig="threePt" dir="t"/>
          </a:scene3d>
          <a:sp3d>
            <a:bevelT w="101600" prst="riblet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2796127398"/>
              </p:ext>
            </p:extLst>
          </p:nvPr>
        </p:nvGraphicFramePr>
        <p:xfrm>
          <a:off x="0" y="169822"/>
          <a:ext cx="12192000" cy="62645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12523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806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626" y="-3021197"/>
            <a:ext cx="1476375" cy="57340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8475637" y="-1391872"/>
            <a:ext cx="1476375" cy="573405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3202948" y="-1868340"/>
            <a:ext cx="1476375" cy="57340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387507" y="585570"/>
            <a:ext cx="1476375" cy="57340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00000">
            <a:off x="3497338" y="2992291"/>
            <a:ext cx="1476375" cy="573405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75087" y="3755287"/>
            <a:ext cx="1476375" cy="57340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00000">
            <a:off x="7803803" y="2949760"/>
            <a:ext cx="1476375" cy="573405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85042" y="626547"/>
            <a:ext cx="1476375" cy="57340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490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626" y="-3021197"/>
            <a:ext cx="1476375" cy="57340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8475637" y="-1391872"/>
            <a:ext cx="1476375" cy="573405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3202948" y="-1868340"/>
            <a:ext cx="1476375" cy="57340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387507" y="585570"/>
            <a:ext cx="1476375" cy="57340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00000">
            <a:off x="3497338" y="2992291"/>
            <a:ext cx="1476375" cy="573405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75087" y="3755287"/>
            <a:ext cx="1476375" cy="57340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00000">
            <a:off x="7803803" y="2949760"/>
            <a:ext cx="1476375" cy="573405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85042" y="626547"/>
            <a:ext cx="1476375" cy="57340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902" y="381474"/>
            <a:ext cx="3406904" cy="63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9997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Diagonal Corners Snipped 3"/>
          <p:cNvSpPr/>
          <p:nvPr/>
        </p:nvSpPr>
        <p:spPr>
          <a:xfrm>
            <a:off x="1298332" y="1933306"/>
            <a:ext cx="8403435" cy="2089322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68758" y="2028999"/>
            <a:ext cx="16939940" cy="2602668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40228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nip Diagonal Corner Rectangle 4"/>
          <p:cNvSpPr/>
          <p:nvPr/>
        </p:nvSpPr>
        <p:spPr>
          <a:xfrm flipH="1">
            <a:off x="390082" y="2022764"/>
            <a:ext cx="7213876" cy="3786909"/>
          </a:xfrm>
          <a:prstGeom prst="snip2DiagRect">
            <a:avLst/>
          </a:prstGeom>
          <a:solidFill>
            <a:schemeClr val="bg1"/>
          </a:solidFill>
          <a:ln>
            <a:solidFill>
              <a:srgbClr val="00B0F0"/>
            </a:solidFill>
          </a:ln>
          <a:effectLst/>
          <a:scene3d>
            <a:camera prst="orthographicFront"/>
            <a:lightRig rig="threePt" dir="t"/>
          </a:scene3d>
          <a:sp3d>
            <a:bevelT w="101600" prst="riblet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Diagonal Corners Snipped 12"/>
          <p:cNvSpPr/>
          <p:nvPr/>
        </p:nvSpPr>
        <p:spPr>
          <a:xfrm>
            <a:off x="390082" y="445332"/>
            <a:ext cx="5207132" cy="116293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488280" y="445332"/>
            <a:ext cx="8596668" cy="116293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Introduction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56672" y="2389043"/>
            <a:ext cx="6338455" cy="4351338"/>
          </a:xfrm>
        </p:spPr>
        <p:txBody>
          <a:bodyPr/>
          <a:lstStyle/>
          <a:p>
            <a:pPr>
              <a:lnSpc>
                <a:spcPct val="250000"/>
              </a:lnSpc>
              <a:buBlip>
                <a:blip r:embed="rId2"/>
              </a:buBlip>
            </a:pPr>
            <a:r>
              <a:rPr lang="en-US" sz="24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Audience: Adults</a:t>
            </a: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sz="24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Combination of </a:t>
            </a:r>
            <a:r>
              <a:rPr lang="en-US" sz="2400" dirty="0" err="1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MyPlate</a:t>
            </a:r>
            <a:r>
              <a:rPr lang="en-US" sz="24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 application and </a:t>
            </a:r>
            <a:r>
              <a:rPr lang="en-US" sz="2400" dirty="0" err="1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UberEATS</a:t>
            </a:r>
            <a:r>
              <a:rPr lang="en-US" sz="2400" dirty="0">
                <a:solidFill>
                  <a:schemeClr val="tx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  <a:cs typeface="Adobe Hebrew" panose="02040503050201020203" pitchFamily="18" charset="-79"/>
              </a:rPr>
              <a:t> application will help obese individuals lose weight and live healthier. </a:t>
            </a:r>
          </a:p>
          <a:p>
            <a:endParaRPr lang="en-US" dirty="0">
              <a:latin typeface="Kozuka Gothic Pr6N R" panose="020B0400000000000000" pitchFamily="34" charset="-128"/>
              <a:ea typeface="Kozuka Gothic Pr6N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9338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Diagonal Corners Snipped 7"/>
          <p:cNvSpPr/>
          <p:nvPr/>
        </p:nvSpPr>
        <p:spPr>
          <a:xfrm>
            <a:off x="3074708" y="219205"/>
            <a:ext cx="5719913" cy="132080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332" y="219205"/>
            <a:ext cx="8596668" cy="1320800"/>
          </a:xfr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/>
          <a:p>
            <a:r>
              <a:rPr lang="en-US" sz="80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Overview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611" y="3343017"/>
            <a:ext cx="2692866" cy="2455759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75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67" y="3343016"/>
            <a:ext cx="2678318" cy="2442492"/>
          </a:xfrm>
          <a:prstGeom prst="rect">
            <a:avLst/>
          </a:prstGeom>
          <a:effectLst>
            <a:outerShdw blurRad="203200" dist="419100" dir="8100000" sy="-23000" kx="800400" algn="br" rotWithShape="0">
              <a:prstClr val="black">
                <a:alpha val="8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494" y="3343016"/>
            <a:ext cx="2692866" cy="2455759"/>
          </a:xfrm>
          <a:prstGeom prst="rect">
            <a:avLst/>
          </a:prstGeom>
          <a:effectLst>
            <a:outerShdw blurRad="177800" dist="355600" dir="2700000" sy="-23000" kx="-800400" algn="bl" rotWithShape="0">
              <a:prstClr val="black">
                <a:alpha val="75000"/>
              </a:prstClr>
            </a:outerShdw>
          </a:effectLst>
        </p:spPr>
      </p:pic>
      <p:sp>
        <p:nvSpPr>
          <p:cNvPr id="11" name="Cross 10"/>
          <p:cNvSpPr/>
          <p:nvPr/>
        </p:nvSpPr>
        <p:spPr>
          <a:xfrm>
            <a:off x="3595332" y="4221622"/>
            <a:ext cx="846637" cy="846637"/>
          </a:xfrm>
          <a:prstGeom prst="plus">
            <a:avLst>
              <a:gd name="adj" fmla="val 38122"/>
            </a:avLst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/>
            <a:lightRig rig="sunrise" dir="t"/>
          </a:scene3d>
          <a:sp3d prstMaterial="plastic">
            <a:bevelT w="101600" prst="riblet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qual 11"/>
          <p:cNvSpPr/>
          <p:nvPr/>
        </p:nvSpPr>
        <p:spPr>
          <a:xfrm>
            <a:off x="7337780" y="4221622"/>
            <a:ext cx="1359017" cy="969819"/>
          </a:xfrm>
          <a:prstGeom prst="mathEqual">
            <a:avLst/>
          </a:prstGeom>
          <a:solidFill>
            <a:srgbClr val="FFC000"/>
          </a:solidFill>
          <a:ln>
            <a:solidFill>
              <a:srgbClr val="FFC000"/>
            </a:solidFill>
          </a:ln>
          <a:scene3d>
            <a:camera prst="orthographicFront"/>
            <a:lightRig rig="sunrise" dir="t"/>
          </a:scene3d>
          <a:sp3d prstMaterial="plastic">
            <a:bevelT w="139700" h="139700" prst="divot"/>
            <a:bevelB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61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Diagonal Corners Snipped 3"/>
          <p:cNvSpPr/>
          <p:nvPr/>
        </p:nvSpPr>
        <p:spPr>
          <a:xfrm>
            <a:off x="2578890" y="2492402"/>
            <a:ext cx="7186863" cy="2089322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20700" dist="1549400" dir="5400000" sx="90000" sy="-19000" rotWithShape="0">
              <a:prstClr val="black">
                <a:alpha val="87000"/>
              </a:prst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17099" y="2492402"/>
            <a:ext cx="16939940" cy="2602668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Scenario</a:t>
            </a:r>
          </a:p>
        </p:txBody>
      </p:sp>
    </p:spTree>
    <p:extLst>
      <p:ext uri="{BB962C8B-B14F-4D97-AF65-F5344CB8AC3E}">
        <p14:creationId xmlns:p14="http://schemas.microsoft.com/office/powerpoint/2010/main" val="3501728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0443" y="0"/>
            <a:ext cx="13337337" cy="6858000"/>
          </a:xfrm>
          <a:prstGeom prst="rect">
            <a:avLst/>
          </a:prstGeom>
        </p:spPr>
      </p:pic>
      <p:sp>
        <p:nvSpPr>
          <p:cNvPr id="13" name="Rectangle: Diagonal Corners Snipped 12"/>
          <p:cNvSpPr/>
          <p:nvPr/>
        </p:nvSpPr>
        <p:spPr>
          <a:xfrm>
            <a:off x="390082" y="445332"/>
            <a:ext cx="4015663" cy="116293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52103" y="510128"/>
            <a:ext cx="8596668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Scenario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363" y="2053594"/>
            <a:ext cx="3543300" cy="3810000"/>
          </a:xfrm>
          <a:prstGeom prst="rect">
            <a:avLst/>
          </a:prstGeom>
          <a:effectLst>
            <a:outerShdw blurRad="76200" dir="8100000" sy="-23000" kx="800400" algn="b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920537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0443" y="0"/>
            <a:ext cx="13337337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652" y="1608262"/>
            <a:ext cx="3144174" cy="4814991"/>
          </a:xfrm>
          <a:prstGeom prst="rect">
            <a:avLst/>
          </a:prstGeom>
          <a:effectLst>
            <a:outerShdw blurRad="177800" dist="12700" sy="-23000" kx="800400" algn="br" rotWithShape="0">
              <a:prstClr val="black">
                <a:alpha val="54000"/>
              </a:prstClr>
            </a:outerShdw>
          </a:effectLst>
        </p:spPr>
      </p:pic>
      <p:sp>
        <p:nvSpPr>
          <p:cNvPr id="6" name="Rectangle: Diagonal Corners Snipped 12"/>
          <p:cNvSpPr/>
          <p:nvPr/>
        </p:nvSpPr>
        <p:spPr>
          <a:xfrm>
            <a:off x="390082" y="445332"/>
            <a:ext cx="4015663" cy="116293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52103" y="510128"/>
            <a:ext cx="8596668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Scenario</a:t>
            </a:r>
          </a:p>
        </p:txBody>
      </p:sp>
    </p:spTree>
    <p:extLst>
      <p:ext uri="{BB962C8B-B14F-4D97-AF65-F5344CB8AC3E}">
        <p14:creationId xmlns:p14="http://schemas.microsoft.com/office/powerpoint/2010/main" val="3217776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0443" y="0"/>
            <a:ext cx="13337337" cy="6858000"/>
          </a:xfrm>
          <a:prstGeom prst="rect">
            <a:avLst/>
          </a:prstGeom>
        </p:spPr>
      </p:pic>
      <p:sp>
        <p:nvSpPr>
          <p:cNvPr id="6" name="Rectangle: Diagonal Corners Snipped 12"/>
          <p:cNvSpPr/>
          <p:nvPr/>
        </p:nvSpPr>
        <p:spPr>
          <a:xfrm>
            <a:off x="390082" y="445332"/>
            <a:ext cx="5151736" cy="1050959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882" y="-296779"/>
            <a:ext cx="12719606" cy="7154779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563418" y="445332"/>
            <a:ext cx="8596668" cy="116293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Order Food!</a:t>
            </a:r>
          </a:p>
        </p:txBody>
      </p:sp>
    </p:spTree>
    <p:extLst>
      <p:ext uri="{BB962C8B-B14F-4D97-AF65-F5344CB8AC3E}">
        <p14:creationId xmlns:p14="http://schemas.microsoft.com/office/powerpoint/2010/main" val="3498911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Diagonal Corners Snipped 12"/>
          <p:cNvSpPr/>
          <p:nvPr/>
        </p:nvSpPr>
        <p:spPr>
          <a:xfrm>
            <a:off x="390082" y="445332"/>
            <a:ext cx="4887771" cy="1162930"/>
          </a:xfrm>
          <a:prstGeom prst="snip2DiagRect">
            <a:avLst/>
          </a:prstGeom>
          <a:solidFill>
            <a:srgbClr val="00AEF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794051" y="495156"/>
            <a:ext cx="8596668" cy="1320800"/>
          </a:xfrm>
          <a:prstGeom prst="rect">
            <a:avLst/>
          </a:prstGeom>
          <a:scene3d>
            <a:camera prst="orthographicFront"/>
            <a:lightRig rig="glow" dir="t"/>
          </a:scene3d>
          <a:sp3d prstMaterial="plastic">
            <a:bevelT w="114300" prst="artDeco"/>
            <a:bevelB w="165100" prst="coolSlant"/>
          </a:sp3d>
        </p:spPr>
        <p:txBody>
          <a:bodyPr vert="horz" lIns="91440" tIns="45720" rIns="91440" bIns="45720" rtlCol="0" anchor="t">
            <a:normAutofit/>
            <a:sp3d extrusionH="57150" contourW="12700" prstMaterial="metal">
              <a:bevelT w="50800" h="38100" prst="riblet"/>
              <a:bevelB w="50800" h="38100" prst="riblet"/>
              <a:contourClr>
                <a:srgbClr val="003663"/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600" dirty="0">
                <a:solidFill>
                  <a:srgbClr val="003663"/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2 Choices?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431" y="2424546"/>
            <a:ext cx="6907327" cy="42847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0230" y="4467315"/>
            <a:ext cx="7228394" cy="448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0548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724</TotalTime>
  <Words>180</Words>
  <Application>Microsoft Office PowerPoint</Application>
  <PresentationFormat>Widescreen</PresentationFormat>
  <Paragraphs>47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Adobe Gothic Std B</vt:lpstr>
      <vt:lpstr>Adobe Heiti Std R</vt:lpstr>
      <vt:lpstr>Kozuka Gothic Pr6N B</vt:lpstr>
      <vt:lpstr>Kozuka Gothic Pr6N R</vt:lpstr>
      <vt:lpstr>Adobe Hebrew</vt:lpstr>
      <vt:lpstr>Arial</vt:lpstr>
      <vt:lpstr>Britannic Bold</vt:lpstr>
      <vt:lpstr>DINPro-Black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do we get people interested?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Hussein</dc:creator>
  <cp:lastModifiedBy>ahmed Hussein</cp:lastModifiedBy>
  <cp:revision>46</cp:revision>
  <dcterms:created xsi:type="dcterms:W3CDTF">2017-04-23T01:20:17Z</dcterms:created>
  <dcterms:modified xsi:type="dcterms:W3CDTF">2017-04-24T03:37:39Z</dcterms:modified>
</cp:coreProperties>
</file>

<file path=docProps/thumbnail.jpeg>
</file>